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72" r:id="rId4"/>
    <p:sldId id="257" r:id="rId5"/>
    <p:sldId id="273" r:id="rId6"/>
    <p:sldId id="274" r:id="rId7"/>
    <p:sldId id="281" r:id="rId8"/>
    <p:sldId id="280" r:id="rId9"/>
    <p:sldId id="279" r:id="rId10"/>
    <p:sldId id="275" r:id="rId11"/>
    <p:sldId id="271" r:id="rId12"/>
  </p:sldIdLst>
  <p:sldSz cx="9144000" cy="6858000" type="screen4x3"/>
  <p:notesSz cx="7559675" cy="10691813"/>
  <p:defaultTextStyle>
    <a:defPPr>
      <a:defRPr lang="en-K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2B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20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3" descr="J:\Business\KENET\Transforming-EdthroughICT.png"/>
          <p:cNvPicPr/>
          <p:nvPr/>
        </p:nvPicPr>
        <p:blipFill>
          <a:blip r:embed="rId2"/>
          <a:srcRect l="75272" t="21402" r="13940" b="42866"/>
          <a:stretch/>
        </p:blipFill>
        <p:spPr>
          <a:xfrm>
            <a:off x="285840" y="0"/>
            <a:ext cx="428040" cy="356400"/>
          </a:xfrm>
          <a:prstGeom prst="rect">
            <a:avLst/>
          </a:prstGeom>
          <a:ln w="0">
            <a:noFill/>
          </a:ln>
        </p:spPr>
      </p:pic>
      <p:sp>
        <p:nvSpPr>
          <p:cNvPr id="77" name="CustomShape 1"/>
          <p:cNvSpPr/>
          <p:nvPr/>
        </p:nvSpPr>
        <p:spPr>
          <a:xfrm flipH="1" flipV="1">
            <a:off x="-643680" y="-357120"/>
            <a:ext cx="10164240" cy="483300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KE" dirty="0"/>
          </a:p>
        </p:txBody>
      </p:sp>
      <p:sp>
        <p:nvSpPr>
          <p:cNvPr id="78" name="TextShape 2"/>
          <p:cNvSpPr/>
          <p:nvPr/>
        </p:nvSpPr>
        <p:spPr>
          <a:xfrm>
            <a:off x="640080" y="4476240"/>
            <a:ext cx="7882920" cy="1704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CustomShape 3"/>
          <p:cNvSpPr/>
          <p:nvPr/>
        </p:nvSpPr>
        <p:spPr>
          <a:xfrm>
            <a:off x="640080" y="6059520"/>
            <a:ext cx="8503560" cy="8064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CustomShape 4"/>
          <p:cNvSpPr/>
          <p:nvPr/>
        </p:nvSpPr>
        <p:spPr>
          <a:xfrm>
            <a:off x="2377440" y="6583680"/>
            <a:ext cx="658332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1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5000760" y="73800"/>
            <a:ext cx="3885480" cy="1308240"/>
          </a:xfrm>
          <a:prstGeom prst="rect">
            <a:avLst/>
          </a:prstGeom>
          <a:ln w="0">
            <a:noFill/>
          </a:ln>
        </p:spPr>
      </p:pic>
      <p:sp>
        <p:nvSpPr>
          <p:cNvPr id="82" name="TextShape 5"/>
          <p:cNvSpPr/>
          <p:nvPr/>
        </p:nvSpPr>
        <p:spPr>
          <a:xfrm>
            <a:off x="785880" y="2133000"/>
            <a:ext cx="6071400" cy="208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70000"/>
              </a:lnSpc>
              <a:buNone/>
            </a:pPr>
            <a:br>
              <a:rPr sz="1800"/>
            </a:br>
            <a:endParaRPr lang="en-US" sz="1800" b="0" strike="noStrike" spc="-1">
              <a:latin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-225086" y="2247762"/>
            <a:ext cx="9327052" cy="162439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4000" b="1" strike="noStrike" spc="-1" dirty="0">
                <a:solidFill>
                  <a:schemeClr val="bg1"/>
                </a:solidFill>
                <a:latin typeface="Garamond" panose="02020404030301010803" pitchFamily="18" charset="0"/>
              </a:rPr>
              <a:t>Introduction to Identity Management in Educational Institutions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0" y="2453040"/>
            <a:ext cx="9143280" cy="483300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2"/>
          <p:cNvSpPr/>
          <p:nvPr/>
        </p:nvSpPr>
        <p:spPr>
          <a:xfrm>
            <a:off x="1071360" y="5286240"/>
            <a:ext cx="6400080" cy="1499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  <a:ea typeface="DejaVu Sans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56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80760" cy="904320"/>
          </a:xfrm>
          <a:prstGeom prst="rect">
            <a:avLst/>
          </a:prstGeom>
          <a:ln w="0">
            <a:noFill/>
          </a:ln>
        </p:spPr>
      </p:pic>
      <p:sp>
        <p:nvSpPr>
          <p:cNvPr id="157" name="TextShape 3"/>
          <p:cNvSpPr/>
          <p:nvPr/>
        </p:nvSpPr>
        <p:spPr>
          <a:xfrm>
            <a:off x="0" y="3173400"/>
            <a:ext cx="7771680" cy="146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</a:rPr>
              <a:t>Thank You</a:t>
            </a:r>
            <a:endParaRPr lang="en-US" sz="6600" b="0" strike="noStrike" spc="-1">
              <a:latin typeface="Arial"/>
            </a:endParaRPr>
          </a:p>
        </p:txBody>
      </p:sp>
      <p:pic>
        <p:nvPicPr>
          <p:cNvPr id="158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71120" cy="865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24" descr="KENET-Watermark.png"/>
          <p:cNvPicPr/>
          <p:nvPr/>
        </p:nvPicPr>
        <p:blipFill>
          <a:blip r:embed="rId2"/>
          <a:stretch/>
        </p:blipFill>
        <p:spPr>
          <a:xfrm>
            <a:off x="1827180" y="642600"/>
            <a:ext cx="5418446" cy="5438160"/>
          </a:xfrm>
          <a:prstGeom prst="rect">
            <a:avLst/>
          </a:prstGeom>
          <a:ln w="0"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8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C31A9D-8A1B-4E95-BDFA-44D6EA5437D8}"/>
              </a:ext>
            </a:extLst>
          </p:cNvPr>
          <p:cNvSpPr txBox="1"/>
          <p:nvPr/>
        </p:nvSpPr>
        <p:spPr>
          <a:xfrm>
            <a:off x="426091" y="1553492"/>
            <a:ext cx="8259418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4200"/>
              </a:spcAft>
            </a:pPr>
            <a:r>
              <a:rPr lang="en-GB" sz="3200" b="1" dirty="0">
                <a:solidFill>
                  <a:srgbClr val="7030A0"/>
                </a:solidFill>
                <a:latin typeface="Garamond" panose="02020404030301010803" pitchFamily="18" charset="0"/>
              </a:rPr>
              <a:t>What is Identity and Access Management?</a:t>
            </a:r>
          </a:p>
          <a:p>
            <a:pPr algn="ctr"/>
            <a:endParaRPr lang="en-GB" dirty="0">
              <a:latin typeface="Garamond" panose="02020404030301010803" pitchFamily="18" charset="0"/>
            </a:endParaRPr>
          </a:p>
          <a:p>
            <a:pPr algn="ctr"/>
            <a:r>
              <a:rPr lang="en-GB" sz="2400" dirty="0">
                <a:latin typeface="Garamond" panose="02020404030301010803" pitchFamily="18" charset="0"/>
              </a:rPr>
              <a:t>IAM is the framework for managing digital identities (who users are) and controlling access (what they can do) across systems</a:t>
            </a:r>
          </a:p>
          <a:p>
            <a:pPr algn="ctr"/>
            <a:endParaRPr lang="en-GB" sz="2400" dirty="0">
              <a:latin typeface="Garamond" panose="02020404030301010803" pitchFamily="18" charset="0"/>
            </a:endParaRPr>
          </a:p>
          <a:p>
            <a:pPr algn="ctr"/>
            <a:endParaRPr lang="en-GB" sz="2400" dirty="0">
              <a:latin typeface="Garamond" panose="02020404030301010803" pitchFamily="18" charset="0"/>
            </a:endParaRPr>
          </a:p>
          <a:p>
            <a:pPr algn="ctr"/>
            <a:r>
              <a:rPr lang="en-GB" sz="2400" b="1" dirty="0">
                <a:latin typeface="Garamond" panose="02020404030301010803" pitchFamily="18" charset="0"/>
              </a:rPr>
              <a:t>Core Goal:</a:t>
            </a:r>
            <a:r>
              <a:rPr lang="en-GB" sz="2400" dirty="0">
                <a:latin typeface="Garamond" panose="02020404030301010803" pitchFamily="18" charset="0"/>
              </a:rPr>
              <a:t> Ensure the right people access the right resources, at the right time, for the right reasons - securely and efficiently</a:t>
            </a:r>
            <a:endParaRPr lang="en-KE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96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24" descr="KENET-Watermark.png"/>
          <p:cNvPicPr/>
          <p:nvPr/>
        </p:nvPicPr>
        <p:blipFill>
          <a:blip r:embed="rId2"/>
          <a:stretch/>
        </p:blipFill>
        <p:spPr>
          <a:xfrm>
            <a:off x="1827180" y="642600"/>
            <a:ext cx="5418446" cy="5438160"/>
          </a:xfrm>
          <a:prstGeom prst="rect">
            <a:avLst/>
          </a:prstGeom>
          <a:ln w="0"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8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6F0851-863F-4BEC-9C12-E6891E64519C}"/>
              </a:ext>
            </a:extLst>
          </p:cNvPr>
          <p:cNvSpPr txBox="1"/>
          <p:nvPr/>
        </p:nvSpPr>
        <p:spPr>
          <a:xfrm>
            <a:off x="384167" y="457867"/>
            <a:ext cx="67081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7030A0"/>
                </a:solidFill>
                <a:latin typeface="Garamond" panose="02020404030301010803" pitchFamily="18" charset="0"/>
              </a:rPr>
              <a:t>Why Identity and Access Management (IAM) in Educational Institutions</a:t>
            </a:r>
            <a:endParaRPr lang="en-KE" sz="2800" b="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0233D7-DA50-48A5-A583-75E7DC1DE4A7}"/>
              </a:ext>
            </a:extLst>
          </p:cNvPr>
          <p:cNvSpPr txBox="1"/>
          <p:nvPr/>
        </p:nvSpPr>
        <p:spPr>
          <a:xfrm>
            <a:off x="613611" y="2490537"/>
            <a:ext cx="78325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200" b="1" dirty="0">
                <a:latin typeface="Garamond" panose="02020404030301010803" pitchFamily="18" charset="0"/>
              </a:rPr>
              <a:t>Security/Protect sensitive data:</a:t>
            </a:r>
            <a:r>
              <a:rPr lang="en-GB" sz="2200" dirty="0">
                <a:latin typeface="Garamond" panose="02020404030301010803" pitchFamily="18" charset="0"/>
              </a:rPr>
              <a:t> student records, staff info</a:t>
            </a:r>
          </a:p>
          <a:p>
            <a:pPr>
              <a:spcAft>
                <a:spcPts val="1800"/>
              </a:spcAft>
            </a:pPr>
            <a:r>
              <a:rPr lang="en-GB" sz="2200" b="1" dirty="0">
                <a:latin typeface="Garamond" panose="02020404030301010803" pitchFamily="18" charset="0"/>
              </a:rPr>
              <a:t>Compliance:</a:t>
            </a:r>
            <a:r>
              <a:rPr lang="en-GB" sz="2200" dirty="0">
                <a:latin typeface="Garamond" panose="02020404030301010803" pitchFamily="18" charset="0"/>
              </a:rPr>
              <a:t> Meet data protection regulations</a:t>
            </a:r>
          </a:p>
          <a:p>
            <a:pPr>
              <a:spcAft>
                <a:spcPts val="1800"/>
              </a:spcAft>
            </a:pPr>
            <a:r>
              <a:rPr lang="en-GB" sz="2200" b="1" dirty="0">
                <a:latin typeface="Garamond" panose="02020404030301010803" pitchFamily="18" charset="0"/>
              </a:rPr>
              <a:t>Efficiency:</a:t>
            </a:r>
            <a:r>
              <a:rPr lang="en-GB" sz="2200" dirty="0">
                <a:latin typeface="Garamond" panose="02020404030301010803" pitchFamily="18" charset="0"/>
              </a:rPr>
              <a:t> Streamline user lifecycle management</a:t>
            </a:r>
          </a:p>
          <a:p>
            <a:pPr>
              <a:spcAft>
                <a:spcPts val="1800"/>
              </a:spcAft>
            </a:pPr>
            <a:r>
              <a:rPr lang="en-GB" sz="2200" b="1" dirty="0">
                <a:latin typeface="Garamond" panose="02020404030301010803" pitchFamily="18" charset="0"/>
              </a:rPr>
              <a:t>User Experience/Unified access:</a:t>
            </a:r>
            <a:r>
              <a:rPr lang="en-GB" sz="2200" dirty="0">
                <a:latin typeface="Garamond" panose="02020404030301010803" pitchFamily="18" charset="0"/>
              </a:rPr>
              <a:t> Single sign-on for multiple services (</a:t>
            </a:r>
            <a:r>
              <a:rPr lang="en-GB" sz="2200" dirty="0" err="1">
                <a:latin typeface="Garamond" panose="02020404030301010803" pitchFamily="18" charset="0"/>
              </a:rPr>
              <a:t>e.g</a:t>
            </a:r>
            <a:r>
              <a:rPr lang="en-GB" sz="2200" dirty="0">
                <a:latin typeface="Garamond" panose="02020404030301010803" pitchFamily="18" charset="0"/>
              </a:rPr>
              <a:t> Students Portal, ERP, Email, LMS, </a:t>
            </a:r>
            <a:r>
              <a:rPr lang="en-GB" sz="2200" dirty="0" err="1">
                <a:latin typeface="Garamond" panose="02020404030301010803" pitchFamily="18" charset="0"/>
              </a:rPr>
              <a:t>Eduroam</a:t>
            </a:r>
            <a:r>
              <a:rPr lang="en-GB" sz="2200" dirty="0">
                <a:latin typeface="Garamond" panose="02020404030301010803" pitchFamily="18" charset="0"/>
              </a:rPr>
              <a:t>))</a:t>
            </a:r>
          </a:p>
          <a:p>
            <a:pPr>
              <a:spcAft>
                <a:spcPts val="1800"/>
              </a:spcAft>
            </a:pPr>
            <a:r>
              <a:rPr lang="en-GB" sz="2200" b="1" dirty="0">
                <a:latin typeface="Garamond" panose="02020404030301010803" pitchFamily="18" charset="0"/>
              </a:rPr>
              <a:t>Reduce IT support overhead</a:t>
            </a:r>
            <a:endParaRPr lang="en-KE" sz="2200" b="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24" descr="KENET-Watermark.png"/>
          <p:cNvPicPr/>
          <p:nvPr/>
        </p:nvPicPr>
        <p:blipFill>
          <a:blip r:embed="rId2"/>
          <a:stretch/>
        </p:blipFill>
        <p:spPr>
          <a:xfrm>
            <a:off x="1827180" y="642600"/>
            <a:ext cx="5418446" cy="5438160"/>
          </a:xfrm>
          <a:prstGeom prst="rect">
            <a:avLst/>
          </a:prstGeom>
          <a:ln w="0"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8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22008C-DFE5-4B95-ADEC-054781BD9FCE}"/>
              </a:ext>
            </a:extLst>
          </p:cNvPr>
          <p:cNvSpPr txBox="1"/>
          <p:nvPr/>
        </p:nvSpPr>
        <p:spPr>
          <a:xfrm>
            <a:off x="263043" y="1495957"/>
            <a:ext cx="8789157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latin typeface="Garamond" panose="02020404030301010803" pitchFamily="18" charset="0"/>
              </a:rPr>
              <a:t>Central Directory/Identity Store</a:t>
            </a:r>
          </a:p>
          <a:p>
            <a:pPr lvl="1">
              <a:spcAft>
                <a:spcPts val="1200"/>
              </a:spcAft>
            </a:pPr>
            <a:r>
              <a:rPr lang="en-GB" sz="2200" dirty="0">
                <a:latin typeface="Garamond" panose="02020404030301010803" pitchFamily="18" charset="0"/>
              </a:rPr>
              <a:t>A single system (e.g., LDAP, AD) storing canonical user identities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latin typeface="Garamond" panose="02020404030301010803" pitchFamily="18" charset="0"/>
              </a:rPr>
              <a:t>Authentication Mechanisms</a:t>
            </a:r>
          </a:p>
          <a:p>
            <a:pPr lvl="1">
              <a:spcAft>
                <a:spcPts val="1200"/>
              </a:spcAft>
            </a:pPr>
            <a:r>
              <a:rPr lang="en-GB" sz="2200" dirty="0">
                <a:latin typeface="Garamond" panose="02020404030301010803" pitchFamily="18" charset="0"/>
              </a:rPr>
              <a:t>Passwords, multi-factor authentication (MFA), single sign-on (SSO)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latin typeface="Garamond" panose="02020404030301010803" pitchFamily="18" charset="0"/>
              </a:rPr>
              <a:t>Authorization/Access Control</a:t>
            </a:r>
          </a:p>
          <a:p>
            <a:pPr lvl="1">
              <a:spcAft>
                <a:spcPts val="1200"/>
              </a:spcAft>
            </a:pPr>
            <a:r>
              <a:rPr lang="en-GB" sz="2200" dirty="0">
                <a:latin typeface="Garamond" panose="02020404030301010803" pitchFamily="18" charset="0"/>
              </a:rPr>
              <a:t>Role-Based Access Control (RBAC), Attribute-Based Access Control (ABAC)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latin typeface="Garamond" panose="02020404030301010803" pitchFamily="18" charset="0"/>
              </a:rPr>
              <a:t>User Lifecycle/Provisioning</a:t>
            </a:r>
          </a:p>
          <a:p>
            <a:pPr lvl="1">
              <a:spcAft>
                <a:spcPts val="1200"/>
              </a:spcAft>
            </a:pPr>
            <a:r>
              <a:rPr lang="en-GB" sz="2200" dirty="0">
                <a:latin typeface="Garamond" panose="02020404030301010803" pitchFamily="18" charset="0"/>
              </a:rPr>
              <a:t>Onboarding, updating, offboarding users across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latin typeface="Garamond" panose="02020404030301010803" pitchFamily="18" charset="0"/>
              </a:rPr>
              <a:t>Audit/Logging/Accountability</a:t>
            </a:r>
          </a:p>
          <a:p>
            <a:pPr lvl="1"/>
            <a:r>
              <a:rPr lang="en-GB" sz="2200" dirty="0">
                <a:latin typeface="Garamond" panose="02020404030301010803" pitchFamily="18" charset="0"/>
              </a:rPr>
              <a:t>Tracking who accessed what, when, for forensic, compliance, and security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A230EC-87EB-4FED-9E62-C3A97AA0B8DA}"/>
              </a:ext>
            </a:extLst>
          </p:cNvPr>
          <p:cNvSpPr txBox="1"/>
          <p:nvPr/>
        </p:nvSpPr>
        <p:spPr>
          <a:xfrm>
            <a:off x="263043" y="473805"/>
            <a:ext cx="6747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7030A0"/>
                </a:solidFill>
                <a:latin typeface="Garamond" panose="02020404030301010803" pitchFamily="18" charset="0"/>
              </a:rPr>
              <a:t>Core Components of an IAM System:</a:t>
            </a:r>
          </a:p>
        </p:txBody>
      </p:sp>
    </p:spTree>
    <p:extLst>
      <p:ext uri="{BB962C8B-B14F-4D97-AF65-F5344CB8AC3E}">
        <p14:creationId xmlns:p14="http://schemas.microsoft.com/office/powerpoint/2010/main" val="530598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24" descr="KENET-Watermark.png"/>
          <p:cNvPicPr/>
          <p:nvPr/>
        </p:nvPicPr>
        <p:blipFill>
          <a:blip r:embed="rId2"/>
          <a:stretch/>
        </p:blipFill>
        <p:spPr>
          <a:xfrm>
            <a:off x="1827180" y="642600"/>
            <a:ext cx="5418446" cy="5438160"/>
          </a:xfrm>
          <a:prstGeom prst="rect">
            <a:avLst/>
          </a:prstGeom>
          <a:ln w="0"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8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056468-D069-4F09-8D8B-3885D4F503BD}"/>
              </a:ext>
            </a:extLst>
          </p:cNvPr>
          <p:cNvSpPr txBox="1"/>
          <p:nvPr/>
        </p:nvSpPr>
        <p:spPr>
          <a:xfrm>
            <a:off x="763674" y="1407675"/>
            <a:ext cx="746592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7030A0"/>
                </a:solidFill>
                <a:latin typeface="Garamond" panose="02020404030301010803" pitchFamily="18" charset="0"/>
              </a:rPr>
              <a:t>Identity Lifecycle Management</a:t>
            </a:r>
          </a:p>
          <a:p>
            <a:endParaRPr lang="en-GB" sz="3200" b="1" dirty="0">
              <a:solidFill>
                <a:srgbClr val="7030A0"/>
              </a:solidFill>
              <a:latin typeface="Garamond" panose="02020404030301010803" pitchFamily="18" charset="0"/>
            </a:endParaRPr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Onboarding: Creating identities for new students/staff</a:t>
            </a:r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Management:</a:t>
            </a:r>
            <a:r>
              <a:rPr lang="en-GB" sz="2000" dirty="0">
                <a:latin typeface="Garamond" panose="02020404030301010803" pitchFamily="18" charset="0"/>
              </a:rPr>
              <a:t> Updating information and managing roles (e.g., student → alumni).</a:t>
            </a:r>
            <a:endParaRPr lang="en-GB" sz="2000" b="1" dirty="0">
              <a:latin typeface="Garamond" panose="02020404030301010803" pitchFamily="18" charset="0"/>
            </a:endParaRPr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Access Control:</a:t>
            </a:r>
            <a:r>
              <a:rPr lang="en-GB" sz="2000" dirty="0">
                <a:latin typeface="Garamond" panose="02020404030301010803" pitchFamily="18" charset="0"/>
              </a:rPr>
              <a:t> Defining who can access which systems.</a:t>
            </a:r>
            <a:endParaRPr lang="en-GB" sz="2000" b="1" dirty="0">
              <a:latin typeface="Garamond" panose="02020404030301010803" pitchFamily="18" charset="0"/>
            </a:endParaRPr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Offboarding:</a:t>
            </a:r>
            <a:r>
              <a:rPr lang="en-GB" sz="2000" dirty="0">
                <a:latin typeface="Garamond" panose="02020404030301010803" pitchFamily="18" charset="0"/>
              </a:rPr>
              <a:t> Deactivating accounts after exit.</a:t>
            </a:r>
            <a:endParaRPr lang="en-KE" sz="20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298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24" descr="KENET-Watermark.png"/>
          <p:cNvPicPr/>
          <p:nvPr/>
        </p:nvPicPr>
        <p:blipFill>
          <a:blip r:embed="rId2"/>
          <a:stretch/>
        </p:blipFill>
        <p:spPr>
          <a:xfrm>
            <a:off x="1827180" y="642600"/>
            <a:ext cx="5418446" cy="5438160"/>
          </a:xfrm>
          <a:prstGeom prst="rect">
            <a:avLst/>
          </a:prstGeom>
          <a:ln w="0"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8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8EC994-DE60-4479-B757-36683BFB6D72}"/>
              </a:ext>
            </a:extLst>
          </p:cNvPr>
          <p:cNvSpPr txBox="1"/>
          <p:nvPr/>
        </p:nvSpPr>
        <p:spPr>
          <a:xfrm>
            <a:off x="673240" y="987840"/>
            <a:ext cx="7857811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GB" sz="2800" b="1" dirty="0">
                <a:solidFill>
                  <a:srgbClr val="7030A0"/>
                </a:solidFill>
                <a:latin typeface="Garamond" panose="02020404030301010803" pitchFamily="18" charset="0"/>
              </a:rPr>
              <a:t>Authentication &amp; Authorization Overview</a:t>
            </a:r>
          </a:p>
          <a:p>
            <a:endParaRPr lang="en-GB" dirty="0">
              <a:latin typeface="Garamond" panose="02020404030301010803" pitchFamily="18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latin typeface="Garamond" panose="02020404030301010803" pitchFamily="18" charset="0"/>
              </a:rPr>
              <a:t>Authentication:</a:t>
            </a:r>
            <a:r>
              <a:rPr lang="en-GB" sz="2400" dirty="0">
                <a:latin typeface="Garamond" panose="02020404030301010803" pitchFamily="18" charset="0"/>
              </a:rPr>
              <a:t> Verifying who you are (passwords, MFA, biometrics).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latin typeface="Garamond" panose="02020404030301010803" pitchFamily="18" charset="0"/>
              </a:rPr>
              <a:t>Authorization:</a:t>
            </a:r>
            <a:r>
              <a:rPr lang="en-GB" sz="2400" dirty="0">
                <a:latin typeface="Garamond" panose="02020404030301010803" pitchFamily="18" charset="0"/>
              </a:rPr>
              <a:t> Determining what you can do after login.</a:t>
            </a:r>
          </a:p>
          <a:p>
            <a:endParaRPr lang="en-GB" sz="2400" dirty="0">
              <a:latin typeface="Garamond" panose="02020404030301010803" pitchFamily="18" charset="0"/>
            </a:endParaRPr>
          </a:p>
          <a:p>
            <a:endParaRPr lang="en-GB" sz="2400" dirty="0">
              <a:latin typeface="Garamond" panose="02020404030301010803" pitchFamily="18" charset="0"/>
            </a:endParaRPr>
          </a:p>
          <a:p>
            <a:r>
              <a:rPr lang="en-GB" sz="2400" dirty="0">
                <a:latin typeface="Garamond" panose="02020404030301010803" pitchFamily="18" charset="0"/>
              </a:rPr>
              <a:t>Example: A lecturer (</a:t>
            </a:r>
            <a:r>
              <a:rPr lang="en-GB" sz="2400" b="1" dirty="0">
                <a:latin typeface="Garamond" panose="02020404030301010803" pitchFamily="18" charset="0"/>
              </a:rPr>
              <a:t>authenticated</a:t>
            </a:r>
            <a:r>
              <a:rPr lang="en-GB" sz="2400" dirty="0">
                <a:latin typeface="Garamond" panose="02020404030301010803" pitchFamily="18" charset="0"/>
              </a:rPr>
              <a:t>) can grade exams (</a:t>
            </a:r>
            <a:r>
              <a:rPr lang="en-GB" sz="2400" b="1" dirty="0">
                <a:latin typeface="Garamond" panose="02020404030301010803" pitchFamily="18" charset="0"/>
              </a:rPr>
              <a:t>authorized</a:t>
            </a:r>
            <a:r>
              <a:rPr lang="en-GB" sz="2400" dirty="0">
                <a:latin typeface="Garamond" panose="02020404030301010803" pitchFamily="18" charset="0"/>
              </a:rPr>
              <a:t>) but not modify financial records.</a:t>
            </a:r>
            <a:endParaRPr lang="en-KE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125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24" descr="KENET-Watermark.png"/>
          <p:cNvPicPr/>
          <p:nvPr/>
        </p:nvPicPr>
        <p:blipFill>
          <a:blip r:embed="rId2"/>
          <a:stretch/>
        </p:blipFill>
        <p:spPr>
          <a:xfrm>
            <a:off x="1827180" y="642600"/>
            <a:ext cx="5418446" cy="5438160"/>
          </a:xfrm>
          <a:prstGeom prst="rect">
            <a:avLst/>
          </a:prstGeom>
          <a:ln w="0"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8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15E182-6024-4BBB-891E-A781DD9CB8DD}"/>
              </a:ext>
            </a:extLst>
          </p:cNvPr>
          <p:cNvSpPr txBox="1"/>
          <p:nvPr/>
        </p:nvSpPr>
        <p:spPr>
          <a:xfrm>
            <a:off x="359551" y="1388228"/>
            <a:ext cx="835237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600"/>
              </a:spcAft>
            </a:pPr>
            <a:r>
              <a:rPr lang="en-GB" sz="2800" b="1" dirty="0">
                <a:solidFill>
                  <a:srgbClr val="7030A0"/>
                </a:solidFill>
                <a:latin typeface="Garamond" panose="02020404030301010803" pitchFamily="18" charset="0"/>
              </a:rPr>
              <a:t>Benefits of Centralized Identity Management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Single identity for all institutional services (SSO).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Reduced admin workload and faster onboarding.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Improved user experience and fewer password resets.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Enhanced security and compliance (account lifecycle visibility).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Foundation for Federated Identity (RAFIKI, </a:t>
            </a:r>
            <a:r>
              <a:rPr lang="en-GB" dirty="0" err="1">
                <a:latin typeface="Garamond" panose="02020404030301010803" pitchFamily="18" charset="0"/>
              </a:rPr>
              <a:t>eduGAIN</a:t>
            </a:r>
            <a:r>
              <a:rPr lang="en-GB" dirty="0">
                <a:latin typeface="Garamond" panose="02020404030301010803" pitchFamily="18" charset="0"/>
              </a:rPr>
              <a:t>).</a:t>
            </a:r>
            <a:endParaRPr lang="en-KE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074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24" descr="KENET-Watermark.png"/>
          <p:cNvPicPr/>
          <p:nvPr/>
        </p:nvPicPr>
        <p:blipFill>
          <a:blip r:embed="rId2"/>
          <a:stretch/>
        </p:blipFill>
        <p:spPr>
          <a:xfrm>
            <a:off x="1827180" y="642600"/>
            <a:ext cx="5418446" cy="5438160"/>
          </a:xfrm>
          <a:prstGeom prst="rect">
            <a:avLst/>
          </a:prstGeom>
          <a:ln w="0"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8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0BA323-6FC8-4212-A15A-1495D7CFEC58}"/>
              </a:ext>
            </a:extLst>
          </p:cNvPr>
          <p:cNvSpPr txBox="1"/>
          <p:nvPr/>
        </p:nvSpPr>
        <p:spPr>
          <a:xfrm>
            <a:off x="1033278" y="1399262"/>
            <a:ext cx="707672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600"/>
              </a:spcAft>
            </a:pPr>
            <a:r>
              <a:rPr lang="en-GB" sz="3600" b="1" dirty="0">
                <a:solidFill>
                  <a:srgbClr val="7030A0"/>
                </a:solidFill>
                <a:latin typeface="Garamond" panose="02020404030301010803" pitchFamily="18" charset="0"/>
              </a:rPr>
              <a:t>IAM Technologies in Practice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Directories:</a:t>
            </a:r>
            <a:r>
              <a:rPr lang="en-GB" sz="2000" dirty="0">
                <a:latin typeface="Garamond" panose="02020404030301010803" pitchFamily="18" charset="0"/>
              </a:rPr>
              <a:t> LDAP, Active Directory, FreeIPA, </a:t>
            </a:r>
            <a:r>
              <a:rPr lang="en-GB" sz="2000" dirty="0" err="1">
                <a:latin typeface="Garamond" panose="02020404030301010803" pitchFamily="18" charset="0"/>
              </a:rPr>
              <a:t>OpenLDAP</a:t>
            </a:r>
            <a:r>
              <a:rPr lang="en-GB" sz="2000" dirty="0">
                <a:latin typeface="Garamond" panose="02020404030301010803" pitchFamily="18" charset="0"/>
              </a:rPr>
              <a:t>.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SSO Platforms:</a:t>
            </a:r>
            <a:r>
              <a:rPr lang="en-GB" sz="2000" dirty="0">
                <a:latin typeface="Garamond" panose="02020404030301010803" pitchFamily="18" charset="0"/>
              </a:rPr>
              <a:t> Shibboleth, </a:t>
            </a:r>
            <a:r>
              <a:rPr lang="en-GB" sz="2000" dirty="0" err="1">
                <a:latin typeface="Garamond" panose="02020404030301010803" pitchFamily="18" charset="0"/>
              </a:rPr>
              <a:t>SimpleSAMLphp</a:t>
            </a:r>
            <a:r>
              <a:rPr lang="en-GB" sz="2000" dirty="0">
                <a:latin typeface="Garamond" panose="02020404030301010803" pitchFamily="18" charset="0"/>
              </a:rPr>
              <a:t>, </a:t>
            </a:r>
            <a:r>
              <a:rPr lang="en-GB" sz="2000" dirty="0" err="1">
                <a:latin typeface="Garamond" panose="02020404030301010803" pitchFamily="18" charset="0"/>
              </a:rPr>
              <a:t>Keycloak</a:t>
            </a:r>
            <a:r>
              <a:rPr lang="en-GB" sz="2000" dirty="0">
                <a:latin typeface="Garamond" panose="02020404030301010803" pitchFamily="18" charset="0"/>
              </a:rPr>
              <a:t>.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Provisioning:</a:t>
            </a:r>
            <a:r>
              <a:rPr lang="en-GB" sz="2000" dirty="0">
                <a:latin typeface="Garamond" panose="02020404030301010803" pitchFamily="18" charset="0"/>
              </a:rPr>
              <a:t> SCIM, automated scripts, connectors to ERPs.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Authentication Enhancements:</a:t>
            </a:r>
            <a:r>
              <a:rPr lang="en-GB" sz="2000" dirty="0">
                <a:latin typeface="Garamond" panose="02020404030301010803" pitchFamily="18" charset="0"/>
              </a:rPr>
              <a:t> MFA, </a:t>
            </a:r>
            <a:r>
              <a:rPr lang="en-GB" sz="2000" dirty="0" err="1">
                <a:latin typeface="Garamond" panose="02020404030301010803" pitchFamily="18" charset="0"/>
              </a:rPr>
              <a:t>Passwordless</a:t>
            </a:r>
            <a:r>
              <a:rPr lang="en-GB" sz="2000" dirty="0">
                <a:latin typeface="Garamond" panose="02020404030301010803" pitchFamily="18" charset="0"/>
              </a:rPr>
              <a:t> (FIDO2, </a:t>
            </a:r>
            <a:r>
              <a:rPr lang="en-GB" sz="2000" dirty="0" err="1">
                <a:latin typeface="Garamond" panose="02020404030301010803" pitchFamily="18" charset="0"/>
              </a:rPr>
              <a:t>WebAuthn</a:t>
            </a:r>
            <a:r>
              <a:rPr lang="en-GB" sz="2000" dirty="0">
                <a:latin typeface="Garamond" panose="02020404030301010803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752047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24" descr="KENET-Watermark.png"/>
          <p:cNvPicPr/>
          <p:nvPr/>
        </p:nvPicPr>
        <p:blipFill>
          <a:blip r:embed="rId2"/>
          <a:stretch/>
        </p:blipFill>
        <p:spPr>
          <a:xfrm>
            <a:off x="1827180" y="642600"/>
            <a:ext cx="5418446" cy="5438160"/>
          </a:xfrm>
          <a:prstGeom prst="rect">
            <a:avLst/>
          </a:prstGeom>
          <a:ln w="0"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8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4FEDB9-72E6-4D4F-AB0A-6FCF8B1A06A9}"/>
              </a:ext>
            </a:extLst>
          </p:cNvPr>
          <p:cNvSpPr txBox="1"/>
          <p:nvPr/>
        </p:nvSpPr>
        <p:spPr>
          <a:xfrm>
            <a:off x="193744" y="1182581"/>
            <a:ext cx="8806976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4200"/>
              </a:spcAft>
            </a:pPr>
            <a:r>
              <a:rPr lang="en-GB" sz="3200" b="1" dirty="0">
                <a:solidFill>
                  <a:srgbClr val="7030A0"/>
                </a:solidFill>
                <a:latin typeface="Garamond" panose="02020404030301010803" pitchFamily="18" charset="0"/>
              </a:rPr>
              <a:t>IAM Governance and Policies</a:t>
            </a:r>
          </a:p>
          <a:p>
            <a:pPr algn="ctr">
              <a:spcAft>
                <a:spcPts val="3600"/>
              </a:spcAft>
            </a:pPr>
            <a:r>
              <a:rPr lang="en-GB" sz="2400" dirty="0">
                <a:latin typeface="Garamond" panose="02020404030301010803" pitchFamily="18" charset="0"/>
              </a:rPr>
              <a:t>Define clear </a:t>
            </a:r>
            <a:r>
              <a:rPr lang="en-GB" sz="2400" b="1" dirty="0">
                <a:latin typeface="Garamond" panose="02020404030301010803" pitchFamily="18" charset="0"/>
              </a:rPr>
              <a:t>ownership</a:t>
            </a:r>
            <a:r>
              <a:rPr lang="en-GB" sz="2400" dirty="0">
                <a:latin typeface="Garamond" panose="02020404030301010803" pitchFamily="18" charset="0"/>
              </a:rPr>
              <a:t>: who manages identities (IT, HR, Registrar).</a:t>
            </a:r>
          </a:p>
          <a:p>
            <a:pPr algn="ctr">
              <a:spcAft>
                <a:spcPts val="3600"/>
              </a:spcAft>
            </a:pPr>
            <a:r>
              <a:rPr lang="en-GB" sz="2400" dirty="0">
                <a:latin typeface="Garamond" panose="02020404030301010803" pitchFamily="18" charset="0"/>
              </a:rPr>
              <a:t>Establish </a:t>
            </a:r>
            <a:r>
              <a:rPr lang="en-GB" sz="2400" b="1" dirty="0">
                <a:latin typeface="Garamond" panose="02020404030301010803" pitchFamily="18" charset="0"/>
              </a:rPr>
              <a:t>policies</a:t>
            </a:r>
            <a:r>
              <a:rPr lang="en-GB" sz="2400" dirty="0">
                <a:latin typeface="Garamond" panose="02020404030301010803" pitchFamily="18" charset="0"/>
              </a:rPr>
              <a:t>: password strength, account expiry, approval workflows.</a:t>
            </a:r>
          </a:p>
          <a:p>
            <a:pPr algn="ctr">
              <a:spcAft>
                <a:spcPts val="3600"/>
              </a:spcAft>
            </a:pPr>
            <a:r>
              <a:rPr lang="en-GB" sz="2400" dirty="0">
                <a:latin typeface="Garamond" panose="02020404030301010803" pitchFamily="18" charset="0"/>
              </a:rPr>
              <a:t>Define </a:t>
            </a:r>
            <a:r>
              <a:rPr lang="en-GB" sz="2400" b="1" dirty="0">
                <a:latin typeface="Garamond" panose="02020404030301010803" pitchFamily="18" charset="0"/>
              </a:rPr>
              <a:t>roles and attributes</a:t>
            </a:r>
            <a:r>
              <a:rPr lang="en-GB" sz="2400" dirty="0">
                <a:latin typeface="Garamond" panose="02020404030301010803" pitchFamily="18" charset="0"/>
              </a:rPr>
              <a:t>: student, lecturer, staff, alumni, guest.</a:t>
            </a:r>
          </a:p>
          <a:p>
            <a:pPr algn="ctr">
              <a:spcAft>
                <a:spcPts val="3600"/>
              </a:spcAft>
            </a:pPr>
            <a:r>
              <a:rPr lang="en-GB" sz="2400" dirty="0">
                <a:latin typeface="Garamond" panose="02020404030301010803" pitchFamily="18" charset="0"/>
              </a:rPr>
              <a:t>Periodic </a:t>
            </a:r>
            <a:r>
              <a:rPr lang="en-GB" sz="2400" b="1" dirty="0">
                <a:latin typeface="Garamond" panose="02020404030301010803" pitchFamily="18" charset="0"/>
              </a:rPr>
              <a:t>audits</a:t>
            </a:r>
            <a:r>
              <a:rPr lang="en-GB" sz="2400" dirty="0">
                <a:latin typeface="Garamond" panose="02020404030301010803" pitchFamily="18" charset="0"/>
              </a:rPr>
              <a:t> and </a:t>
            </a:r>
            <a:r>
              <a:rPr lang="en-GB" sz="2400" b="1" dirty="0">
                <a:latin typeface="Garamond" panose="02020404030301010803" pitchFamily="18" charset="0"/>
              </a:rPr>
              <a:t>reviews</a:t>
            </a:r>
            <a:r>
              <a:rPr lang="en-GB" sz="2400" dirty="0">
                <a:latin typeface="Garamond" panose="02020404030301010803" pitchFamily="18" charset="0"/>
              </a:rPr>
              <a:t> to maintain data accuracy.</a:t>
            </a:r>
            <a:endParaRPr lang="en-KE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946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1740</TotalTime>
  <Words>568</Words>
  <Application>Microsoft Office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Garamond</vt:lpstr>
      <vt:lpstr>Symbol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lastModifiedBy>anthony</cp:lastModifiedBy>
  <cp:revision>35</cp:revision>
  <dcterms:created xsi:type="dcterms:W3CDTF">2014-09-16T18:56:59Z</dcterms:created>
  <dcterms:modified xsi:type="dcterms:W3CDTF">2025-10-09T12:12:26Z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false</vt:bool>
  </property>
  <property fmtid="{D5CDD505-2E9C-101B-9397-08002B2CF9AE}" pid="4" name="LinksUpToDate">
    <vt:bool>false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On-screen Show (4:3)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6</vt:i4>
  </property>
</Properties>
</file>